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75" r:id="rId3"/>
    <p:sldId id="277" r:id="rId4"/>
    <p:sldId id="256" r:id="rId5"/>
    <p:sldId id="268" r:id="rId6"/>
    <p:sldId id="261" r:id="rId7"/>
    <p:sldId id="260" r:id="rId8"/>
    <p:sldId id="266" r:id="rId9"/>
    <p:sldId id="267" r:id="rId10"/>
    <p:sldId id="276" r:id="rId11"/>
    <p:sldId id="270" r:id="rId12"/>
    <p:sldId id="271" r:id="rId13"/>
    <p:sldId id="274" r:id="rId14"/>
    <p:sldId id="273" r:id="rId15"/>
    <p:sldId id="263" r:id="rId16"/>
    <p:sldId id="264" r:id="rId17"/>
    <p:sldId id="25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8179" autoAdjust="0"/>
  </p:normalViewPr>
  <p:slideViewPr>
    <p:cSldViewPr>
      <p:cViewPr varScale="1">
        <p:scale>
          <a:sx n="113" d="100"/>
          <a:sy n="113" d="100"/>
        </p:scale>
        <p:origin x="-94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F9AAC-C452-49AF-9EF9-D0265D021818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65B65-94FF-41DB-963D-4D5F8F16F5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9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Poll #1 (select as many as</a:t>
            </a:r>
            <a:r>
              <a:rPr lang="en-US" baseline="0" dirty="0" smtClean="0"/>
              <a:t> apply)</a:t>
            </a:r>
          </a:p>
          <a:p>
            <a:r>
              <a:rPr lang="en-US" dirty="0" smtClean="0"/>
              <a:t>What is your role at your library?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Administration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IT/systems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Public services (reference, instruction,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Technical</a:t>
            </a:r>
            <a:r>
              <a:rPr lang="en-US" baseline="0" dirty="0" smtClean="0"/>
              <a:t> services (cataloging, metadata, </a:t>
            </a:r>
            <a:r>
              <a:rPr lang="en-US" baseline="0" dirty="0" err="1" smtClean="0"/>
              <a:t>acq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LIS student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Poll #2 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What kind of geek are you? [choose one]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*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-geek (expert coder, professional programmer)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* pretty darn geeky (proficient coder)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* </a:t>
            </a:r>
            <a:r>
              <a:rPr lang="en-US" baseline="0" dirty="0" err="1" smtClean="0"/>
              <a:t>padawan</a:t>
            </a:r>
            <a:r>
              <a:rPr lang="en-US" baseline="0" dirty="0" smtClean="0"/>
              <a:t> learner geek (on a scale of familiar with code to dabbler in code)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* prefer nerd to geek, thank you very much (not familiar with code/no programming experience at all)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65B65-94FF-41DB-963D-4D5F8F16F5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3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65B65-94FF-41DB-963D-4D5F8F16F5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65B65-94FF-41DB-963D-4D5F8F16F5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89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6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0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10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5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8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58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7B62A-9ED7-4595-949F-9A2877676C8F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E7FC4-4863-4C7A-B33B-FB61153DF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3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herry/4649411177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inksherbet/3561662932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aussiegall/276131991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lwr/3295282213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russmorris/2486506322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://bit.ly/hhl6-u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nytimes.com/imagepages/2008/03/09/opinion/09opart2.read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lucamascaro/4665051879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8844574" cy="6858000"/>
          </a:xfrm>
          <a:prstGeom prst="rect">
            <a:avLst/>
          </a:prstGeom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-838200" y="5731344"/>
            <a:ext cx="3352800" cy="1065696"/>
          </a:xfrm>
          <a:solidFill>
            <a:schemeClr val="tx2">
              <a:lumMod val="20000"/>
              <a:lumOff val="80000"/>
              <a:alpha val="34901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1800" b="1" dirty="0" smtClean="0">
                <a:solidFill>
                  <a:srgbClr val="000090"/>
                </a:solidFill>
              </a:rPr>
              <a:t>Courtney Greene</a:t>
            </a:r>
            <a:br>
              <a:rPr lang="en-US" sz="1800" b="1" dirty="0" smtClean="0">
                <a:solidFill>
                  <a:srgbClr val="000090"/>
                </a:solidFill>
              </a:rPr>
            </a:br>
            <a:r>
              <a:rPr lang="en-US" sz="1800" b="1" dirty="0" smtClean="0">
                <a:solidFill>
                  <a:srgbClr val="000090"/>
                </a:solidFill>
              </a:rPr>
              <a:t>Bret Davidson</a:t>
            </a:r>
            <a:br>
              <a:rPr lang="en-US" sz="1800" b="1" dirty="0" smtClean="0">
                <a:solidFill>
                  <a:srgbClr val="000090"/>
                </a:solidFill>
              </a:rPr>
            </a:br>
            <a:r>
              <a:rPr lang="en-US" sz="1400" b="1" dirty="0" smtClean="0">
                <a:solidFill>
                  <a:srgbClr val="000090"/>
                </a:solidFill>
              </a:rPr>
              <a:t>Handheld Librarian VI | 2.1.12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6629400" cy="1524000"/>
          </a:xfr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rtlCol="0">
            <a:normAutofit fontScale="92500" lnSpcReduction="20000"/>
          </a:bodyPr>
          <a:lstStyle/>
          <a:p>
            <a:pPr algn="r" fontAlgn="auto">
              <a:spcAft>
                <a:spcPts val="0"/>
              </a:spcAft>
              <a:buFont typeface="Arial"/>
              <a:buNone/>
              <a:defRPr/>
            </a:pPr>
            <a:r>
              <a:rPr lang="en-US" sz="4400" b="1" dirty="0">
                <a:solidFill>
                  <a:srgbClr val="000090"/>
                </a:solidFill>
              </a:rPr>
              <a:t>Under the </a:t>
            </a:r>
            <a:r>
              <a:rPr lang="en-US" sz="4400" b="1" dirty="0" smtClean="0">
                <a:solidFill>
                  <a:srgbClr val="000090"/>
                </a:solidFill>
              </a:rPr>
              <a:t>Hood:</a:t>
            </a:r>
            <a:br>
              <a:rPr lang="en-US" sz="4400" b="1" dirty="0" smtClean="0">
                <a:solidFill>
                  <a:srgbClr val="000090"/>
                </a:solidFill>
              </a:rPr>
            </a:br>
            <a:r>
              <a:rPr lang="en-US" sz="4400" b="1" dirty="0" smtClean="0">
                <a:solidFill>
                  <a:srgbClr val="000090"/>
                </a:solidFill>
              </a:rPr>
              <a:t/>
            </a:r>
            <a:br>
              <a:rPr lang="en-US" sz="4400" b="1" dirty="0" smtClean="0">
                <a:solidFill>
                  <a:srgbClr val="000090"/>
                </a:solidFill>
              </a:rPr>
            </a:br>
            <a:r>
              <a:rPr lang="en-US" sz="3500" b="1" dirty="0" smtClean="0">
                <a:solidFill>
                  <a:srgbClr val="000090"/>
                </a:solidFill>
              </a:rPr>
              <a:t>Our </a:t>
            </a:r>
            <a:r>
              <a:rPr lang="en-US" sz="3500" b="1" dirty="0">
                <a:solidFill>
                  <a:srgbClr val="000090"/>
                </a:solidFill>
              </a:rPr>
              <a:t>UX-Driven Mobile </a:t>
            </a:r>
            <a:r>
              <a:rPr lang="en-US" sz="3500" b="1" dirty="0" smtClean="0">
                <a:solidFill>
                  <a:srgbClr val="000090"/>
                </a:solidFill>
              </a:rPr>
              <a:t>Site Redesign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sz="3500" b="1" dirty="0" smtClean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 rot="16200000">
            <a:off x="8153400" y="58674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 dirty="0" smtClean="0">
                <a:latin typeface="Calibri" pitchFamily="84" charset="0"/>
                <a:hlinkClick r:id="rId3"/>
              </a:rPr>
              <a:t>HerryLawford</a:t>
            </a:r>
            <a:endParaRPr lang="en-US" sz="900" dirty="0">
              <a:latin typeface="Calibri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561662932_e04d335aa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336261"/>
            <a:ext cx="4318000" cy="5521739"/>
          </a:xfrm>
          <a:prstGeom prst="rect">
            <a:avLst/>
          </a:prstGeom>
        </p:spPr>
      </p:pic>
      <p:sp>
        <p:nvSpPr>
          <p:cNvPr id="2" name="Content Placeholder 2"/>
          <p:cNvSpPr txBox="1">
            <a:spLocks/>
          </p:cNvSpPr>
          <p:nvPr/>
        </p:nvSpPr>
        <p:spPr>
          <a:xfrm>
            <a:off x="609600" y="609600"/>
            <a:ext cx="7924800" cy="1524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>
                <a:solidFill>
                  <a:srgbClr val="000090"/>
                </a:solidFill>
              </a:rPr>
              <a:t>p</a:t>
            </a:r>
            <a:r>
              <a:rPr lang="en-US" sz="4400" b="1" dirty="0" smtClean="0">
                <a:solidFill>
                  <a:srgbClr val="000090"/>
                </a:solidFill>
              </a:rPr>
              <a:t>repare </a:t>
            </a:r>
            <a:r>
              <a:rPr lang="en-US" sz="4400" b="1" dirty="0" smtClean="0">
                <a:solidFill>
                  <a:srgbClr val="000090"/>
                </a:solidFill>
              </a:rPr>
              <a:t>yourselves. </a:t>
            </a:r>
          </a:p>
          <a:p>
            <a:pPr>
              <a:buFont typeface="Arial"/>
              <a:buNone/>
              <a:defRPr/>
            </a:pPr>
            <a:r>
              <a:rPr lang="en-US" sz="4400" b="1" dirty="0">
                <a:solidFill>
                  <a:srgbClr val="000090"/>
                </a:solidFill>
              </a:rPr>
              <a:t>w</a:t>
            </a:r>
            <a:r>
              <a:rPr lang="en-US" sz="4400" b="1" dirty="0" smtClean="0">
                <a:solidFill>
                  <a:srgbClr val="000090"/>
                </a:solidFill>
              </a:rPr>
              <a:t>e’re </a:t>
            </a:r>
            <a:r>
              <a:rPr lang="en-US" sz="4400" b="1" dirty="0" smtClean="0">
                <a:solidFill>
                  <a:srgbClr val="000090"/>
                </a:solidFill>
              </a:rPr>
              <a:t>going to show some code.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16200000">
            <a:off x="8153400" y="58674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 dirty="0" smtClean="0">
                <a:latin typeface="Calibri" pitchFamily="84" charset="0"/>
                <a:hlinkClick r:id="rId3"/>
              </a:rPr>
              <a:t>pink sherbet</a:t>
            </a:r>
            <a:endParaRPr lang="en-US" sz="900" dirty="0">
              <a:latin typeface="Calibri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08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1-24 at 12.2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85532"/>
          </a:xfrm>
          <a:prstGeom prst="rect">
            <a:avLst/>
          </a:prstGeom>
        </p:spPr>
      </p:pic>
      <p:pic>
        <p:nvPicPr>
          <p:cNvPr id="5" name="Picture 4" descr="Screen Shot 2012-01-24 at 12.34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3505200"/>
            <a:ext cx="8284464" cy="3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1-24 at 12.31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144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6131991_1ace023aab_o (1)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8" b="-7388"/>
          <a:stretch/>
        </p:blipFill>
        <p:spPr>
          <a:xfrm>
            <a:off x="0" y="0"/>
            <a:ext cx="9144000" cy="7385529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 rot="16200000">
            <a:off x="8153400" y="58674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 dirty="0" smtClean="0">
                <a:latin typeface="Calibri" pitchFamily="84" charset="0"/>
                <a:hlinkClick r:id="rId3"/>
              </a:rPr>
              <a:t>aussiegall</a:t>
            </a:r>
            <a:endParaRPr lang="en-US" sz="900" dirty="0">
              <a:latin typeface="Calibri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1-24 at 1.16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2" y="0"/>
            <a:ext cx="7634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71365"/>
            <a:ext cx="1981200" cy="25639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904565"/>
            <a:ext cx="2819400" cy="3648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152400" y="152400"/>
            <a:ext cx="48006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testing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1470958" cy="346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90600"/>
            <a:ext cx="1600200" cy="20960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962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553851" y="381000"/>
            <a:ext cx="3276600" cy="36974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400" b="1" dirty="0" smtClean="0">
                <a:solidFill>
                  <a:prstClr val="black"/>
                </a:solidFill>
                <a:latin typeface="Geneva"/>
                <a:cs typeface="Geneva"/>
              </a:rPr>
              <a:t>Development: </a:t>
            </a:r>
            <a:r>
              <a:rPr lang="en-US" sz="1400" dirty="0" smtClean="0">
                <a:solidFill>
                  <a:prstClr val="black"/>
                </a:solidFill>
                <a:latin typeface="Geneva"/>
                <a:cs typeface="Geneva"/>
              </a:rPr>
              <a:t>conducted </a:t>
            </a:r>
            <a:r>
              <a:rPr lang="en-US" sz="1400" dirty="0">
                <a:solidFill>
                  <a:prstClr val="black"/>
                </a:solidFill>
                <a:latin typeface="Geneva"/>
                <a:cs typeface="Geneva"/>
              </a:rPr>
              <a:t>five tests with paper prototype, focused on labels, site structure, icons. Resulted in a total shift in approach</a:t>
            </a:r>
            <a:r>
              <a:rPr lang="en-US" sz="1400" dirty="0" smtClean="0">
                <a:solidFill>
                  <a:prstClr val="black"/>
                </a:solidFill>
                <a:latin typeface="Geneva"/>
                <a:cs typeface="Geneva"/>
              </a:rPr>
              <a:t>.</a:t>
            </a:r>
            <a:br>
              <a:rPr lang="en-US" sz="1400" dirty="0" smtClean="0">
                <a:solidFill>
                  <a:prstClr val="black"/>
                </a:solidFill>
                <a:latin typeface="Geneva"/>
                <a:cs typeface="Geneva"/>
              </a:rPr>
            </a:br>
            <a:endParaRPr lang="en-US" sz="1400" dirty="0" smtClean="0">
              <a:solidFill>
                <a:prstClr val="black"/>
              </a:solidFill>
              <a:latin typeface="Geneva"/>
              <a:cs typeface="Geneva"/>
            </a:endParaRPr>
          </a:p>
          <a:p>
            <a:pPr lvl="0">
              <a:lnSpc>
                <a:spcPct val="140000"/>
              </a:lnSpc>
            </a:pPr>
            <a:r>
              <a:rPr lang="en-US" sz="1400" b="1" dirty="0" smtClean="0">
                <a:solidFill>
                  <a:prstClr val="black"/>
                </a:solidFill>
                <a:latin typeface="Geneva"/>
                <a:cs typeface="Geneva"/>
              </a:rPr>
              <a:t>Informal feedback: </a:t>
            </a:r>
            <a:r>
              <a:rPr lang="en-US" sz="1400" dirty="0" smtClean="0">
                <a:solidFill>
                  <a:prstClr val="black"/>
                </a:solidFill>
                <a:latin typeface="Geneva"/>
                <a:cs typeface="Geneva"/>
              </a:rPr>
              <a:t>candy bars &amp; surveys at Welcome Week event.</a:t>
            </a:r>
            <a:br>
              <a:rPr lang="en-US" sz="1400" dirty="0" smtClean="0">
                <a:solidFill>
                  <a:prstClr val="black"/>
                </a:solidFill>
                <a:latin typeface="Geneva"/>
                <a:cs typeface="Geneva"/>
              </a:rPr>
            </a:br>
            <a:endParaRPr lang="en-US" sz="1400" dirty="0" smtClean="0">
              <a:solidFill>
                <a:prstClr val="black"/>
              </a:solidFill>
              <a:latin typeface="Geneva"/>
              <a:cs typeface="Geneva"/>
            </a:endParaRPr>
          </a:p>
          <a:p>
            <a:pPr lvl="0">
              <a:lnSpc>
                <a:spcPct val="140000"/>
              </a:lnSpc>
            </a:pPr>
            <a:r>
              <a:rPr lang="en-US" sz="1400" b="1" dirty="0" smtClean="0">
                <a:solidFill>
                  <a:prstClr val="black"/>
                </a:solidFill>
                <a:latin typeface="Geneva"/>
                <a:cs typeface="Geneva"/>
              </a:rPr>
              <a:t>Live site: </a:t>
            </a:r>
            <a:r>
              <a:rPr lang="en-US" sz="1400" dirty="0" smtClean="0">
                <a:solidFill>
                  <a:prstClr val="black"/>
                </a:solidFill>
                <a:latin typeface="Geneva"/>
                <a:cs typeface="Geneva"/>
              </a:rPr>
              <a:t>six tests, focused </a:t>
            </a:r>
            <a:r>
              <a:rPr lang="en-US" sz="1400" dirty="0">
                <a:solidFill>
                  <a:prstClr val="black"/>
                </a:solidFill>
                <a:latin typeface="Geneva"/>
                <a:cs typeface="Geneva"/>
              </a:rPr>
              <a:t>on mapping function, information architecture, and labeling. </a:t>
            </a:r>
          </a:p>
        </p:txBody>
      </p:sp>
      <p:sp>
        <p:nvSpPr>
          <p:cNvPr id="21" name="Double Brace 20"/>
          <p:cNvSpPr/>
          <p:nvPr/>
        </p:nvSpPr>
        <p:spPr>
          <a:xfrm>
            <a:off x="5096651" y="228600"/>
            <a:ext cx="4038600" cy="39624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4343400"/>
            <a:ext cx="2937807" cy="2095499"/>
          </a:xfrm>
          <a:prstGeom prst="rect">
            <a:avLst/>
          </a:prstGeom>
          <a:effectLst>
            <a:outerShdw blurRad="50800" dist="38100" dir="1068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80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uble Brace 20"/>
          <p:cNvSpPr/>
          <p:nvPr/>
        </p:nvSpPr>
        <p:spPr>
          <a:xfrm>
            <a:off x="5562600" y="1219200"/>
            <a:ext cx="3200400" cy="30480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keawa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25" y="304800"/>
            <a:ext cx="9368025" cy="62484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8100" y="65532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 dirty="0" smtClean="0">
                <a:latin typeface="Calibri" pitchFamily="84" charset="0"/>
                <a:hlinkClick r:id="rId3"/>
              </a:rPr>
              <a:t>leo reynolds</a:t>
            </a:r>
            <a:endParaRPr lang="en-US" sz="900" dirty="0">
              <a:latin typeface="Calibri" pitchFamily="8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" y="152400"/>
            <a:ext cx="48006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takeaways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2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ankyo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652198" cy="6858000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 rot="16200000">
            <a:off x="-762000" y="58674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900" dirty="0" smtClean="0">
                <a:latin typeface="Calibri" pitchFamily="84" charset="0"/>
                <a:hlinkClick r:id="rId3"/>
              </a:rPr>
              <a:t>rustman</a:t>
            </a:r>
            <a:endParaRPr lang="en-US" sz="900" dirty="0">
              <a:latin typeface="Calibri" pitchFamily="8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800" y="2706469"/>
            <a:ext cx="3505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slides + more: </a:t>
            </a:r>
            <a:br>
              <a:rPr lang="en-US" dirty="0" smtClean="0"/>
            </a:b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err="1">
                <a:hlinkClick r:id="rId4"/>
              </a:rPr>
              <a:t>bit.ly</a:t>
            </a:r>
            <a:r>
              <a:rPr lang="en-US" sz="2400" dirty="0">
                <a:hlinkClick r:id="rId4"/>
              </a:rPr>
              <a:t>/hhl6-ux</a:t>
            </a:r>
            <a:endParaRPr lang="en-US" sz="2400" dirty="0"/>
          </a:p>
        </p:txBody>
      </p:sp>
      <p:pic>
        <p:nvPicPr>
          <p:cNvPr id="8" name="Picture 7" descr="piWuJW.qrcod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57200"/>
            <a:ext cx="2209800" cy="22098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791200" y="4724400"/>
            <a:ext cx="3276600" cy="1980096"/>
          </a:xfrm>
          <a:prstGeom prst="rect">
            <a:avLst/>
          </a:prstGeom>
          <a:solidFill>
            <a:schemeClr val="tx2">
              <a:lumMod val="20000"/>
              <a:lumOff val="80000"/>
              <a:alpha val="34901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b="1" dirty="0" smtClean="0"/>
              <a:t>Courtney Greene</a:t>
            </a:r>
            <a:br>
              <a:rPr lang="en-US" sz="1800" b="1" dirty="0" smtClean="0"/>
            </a:br>
            <a:r>
              <a:rPr lang="en-US" sz="1800" b="1" dirty="0" smtClean="0"/>
              <a:t>Indiana University Libraries</a:t>
            </a:r>
            <a:br>
              <a:rPr lang="en-US" sz="1800" b="1" dirty="0" smtClean="0"/>
            </a:br>
            <a:r>
              <a:rPr lang="en-US" sz="1800" b="1" dirty="0" err="1" smtClean="0"/>
              <a:t>crgreene</a:t>
            </a:r>
            <a:r>
              <a:rPr lang="en-US" sz="1800" b="1" dirty="0" smtClean="0"/>
              <a:t> </a:t>
            </a:r>
            <a:r>
              <a:rPr lang="en-US" sz="1800" b="1" i="1" dirty="0" smtClean="0"/>
              <a:t>at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indiana</a:t>
            </a:r>
            <a:r>
              <a:rPr lang="en-US" sz="1800" b="1" dirty="0" smtClean="0"/>
              <a:t> </a:t>
            </a:r>
            <a:r>
              <a:rPr lang="en-US" sz="1800" b="1" i="1" dirty="0" smtClean="0"/>
              <a:t>dot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edu</a:t>
            </a:r>
            <a:endParaRPr lang="en-US" sz="1800" b="1" dirty="0" smtClean="0"/>
          </a:p>
          <a:p>
            <a:pPr algn="r"/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Bret Davidson</a:t>
            </a:r>
            <a:br>
              <a:rPr lang="en-US" sz="1800" b="1" dirty="0" smtClean="0"/>
            </a:br>
            <a:r>
              <a:rPr lang="en-US" sz="1800" b="1" dirty="0" smtClean="0"/>
              <a:t>NCSU Libraries Fellow </a:t>
            </a:r>
            <a:r>
              <a:rPr lang="en-US" sz="1100" b="1" dirty="0" smtClean="0"/>
              <a:t>(as of 2.6 </a:t>
            </a:r>
            <a:r>
              <a:rPr lang="en-US" sz="1100" b="1" dirty="0" smtClean="0">
                <a:sym typeface="Wingdings"/>
              </a:rPr>
              <a:t>)</a:t>
            </a:r>
            <a:r>
              <a:rPr lang="en-US" sz="1100" b="1" dirty="0" smtClean="0"/>
              <a:t/>
            </a:r>
            <a:br>
              <a:rPr lang="en-US" sz="1100" b="1" dirty="0" smtClean="0"/>
            </a:br>
            <a:r>
              <a:rPr lang="en-US" sz="1800" b="1" dirty="0" err="1" smtClean="0"/>
              <a:t>bretdavidson</a:t>
            </a:r>
            <a:r>
              <a:rPr lang="en-US" sz="1800" b="1" i="1" dirty="0" smtClean="0"/>
              <a:t> at </a:t>
            </a:r>
            <a:r>
              <a:rPr lang="en-US" sz="1800" b="1" dirty="0" err="1" smtClean="0"/>
              <a:t>gmail</a:t>
            </a: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6204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03" y="0"/>
            <a:ext cx="4505697" cy="685800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-1" y="0"/>
            <a:ext cx="4638303" cy="25146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/>
              <a:buNone/>
              <a:defRPr/>
            </a:pPr>
            <a:endParaRPr lang="en-US" sz="2800" b="1" dirty="0" smtClean="0">
              <a:solidFill>
                <a:srgbClr val="000090"/>
              </a:solidFill>
            </a:endParaRPr>
          </a:p>
          <a:p>
            <a:pPr algn="ctr">
              <a:buFont typeface="Arial"/>
              <a:buNone/>
              <a:defRPr/>
            </a:pPr>
            <a:r>
              <a:rPr lang="en-US" sz="2800" b="1" dirty="0" smtClean="0">
                <a:solidFill>
                  <a:srgbClr val="000090"/>
                </a:solidFill>
              </a:rPr>
              <a:t>before we go any further….</a:t>
            </a:r>
          </a:p>
          <a:p>
            <a:pPr algn="ctr">
              <a:buFont typeface="Arial"/>
              <a:buNone/>
              <a:defRPr/>
            </a:pPr>
            <a:endParaRPr lang="en-US" sz="2800" b="1" dirty="0">
              <a:solidFill>
                <a:srgbClr val="000090"/>
              </a:solidFill>
            </a:endParaRPr>
          </a:p>
          <a:p>
            <a:pPr algn="ctr">
              <a:buFont typeface="Arial"/>
              <a:buNone/>
              <a:defRPr/>
            </a:pPr>
            <a:r>
              <a:rPr lang="en-US" sz="2800" b="1" dirty="0">
                <a:solidFill>
                  <a:srgbClr val="000090"/>
                </a:solidFill>
              </a:rPr>
              <a:t>w</a:t>
            </a:r>
            <a:r>
              <a:rPr lang="en-US" sz="2800" b="1" dirty="0" smtClean="0">
                <a:solidFill>
                  <a:srgbClr val="000090"/>
                </a:solidFill>
              </a:rPr>
              <a:t>hat kind of geek are </a:t>
            </a:r>
            <a:r>
              <a:rPr lang="en-US" sz="2800" b="1" i="1" dirty="0" smtClean="0">
                <a:solidFill>
                  <a:srgbClr val="000090"/>
                </a:solidFill>
              </a:rPr>
              <a:t>you</a:t>
            </a:r>
            <a:r>
              <a:rPr lang="en-US" sz="2800" b="1" dirty="0" smtClean="0">
                <a:solidFill>
                  <a:srgbClr val="000090"/>
                </a:solidFill>
              </a:rPr>
              <a:t>?</a:t>
            </a:r>
            <a:br>
              <a:rPr lang="en-US" sz="2800" b="1" dirty="0" smtClean="0">
                <a:solidFill>
                  <a:srgbClr val="000090"/>
                </a:solidFill>
              </a:rPr>
            </a:br>
            <a:endParaRPr lang="en-US" sz="2800" b="1" dirty="0" smtClean="0">
              <a:solidFill>
                <a:srgbClr val="000090"/>
              </a:solidFill>
            </a:endParaRPr>
          </a:p>
          <a:p>
            <a:pPr algn="ctr">
              <a:buFont typeface="Arial"/>
              <a:buNone/>
              <a:defRPr/>
            </a:pPr>
            <a:r>
              <a:rPr lang="en-US" sz="1400" i="1" dirty="0">
                <a:solidFill>
                  <a:srgbClr val="000090"/>
                </a:solidFill>
              </a:rPr>
              <a:t>r</a:t>
            </a:r>
            <a:r>
              <a:rPr lang="en-US" sz="1400" i="1" dirty="0" smtClean="0">
                <a:solidFill>
                  <a:srgbClr val="000090"/>
                </a:solidFill>
              </a:rPr>
              <a:t>espond in the polls</a:t>
            </a:r>
          </a:p>
          <a:p>
            <a:pPr>
              <a:buFont typeface="Arial"/>
              <a:buNone/>
              <a:defRPr/>
            </a:pPr>
            <a:endParaRPr lang="en-US" sz="28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885703" y="66167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latin typeface="Calibri" pitchFamily="84" charset="0"/>
                <a:hlinkClick r:id="rId4"/>
              </a:rPr>
              <a:t>new </a:t>
            </a:r>
            <a:r>
              <a:rPr lang="en-US" sz="900" dirty="0" err="1" smtClean="0">
                <a:latin typeface="Calibri" pitchFamily="84" charset="0"/>
                <a:hlinkClick r:id="rId4"/>
              </a:rPr>
              <a:t>york</a:t>
            </a:r>
            <a:r>
              <a:rPr lang="en-US" sz="900" dirty="0" smtClean="0">
                <a:latin typeface="Calibri" pitchFamily="84" charset="0"/>
                <a:hlinkClick r:id="rId4"/>
              </a:rPr>
              <a:t> times (2008)</a:t>
            </a:r>
            <a:endParaRPr lang="en-US" sz="900" dirty="0">
              <a:latin typeface="Calibri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1982036" cy="23876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152400"/>
            <a:ext cx="26670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2009</a:t>
            </a:r>
            <a:endParaRPr lang="en-US" sz="3500" b="1" dirty="0" smtClean="0">
              <a:solidFill>
                <a:srgbClr val="000090"/>
              </a:solidFill>
            </a:endParaRPr>
          </a:p>
          <a:p>
            <a:pPr>
              <a:buFont typeface="Arial"/>
              <a:buNone/>
              <a:defRPr/>
            </a:pP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21" name="Double Brace 20"/>
          <p:cNvSpPr/>
          <p:nvPr/>
        </p:nvSpPr>
        <p:spPr>
          <a:xfrm>
            <a:off x="76200" y="1066800"/>
            <a:ext cx="3200400" cy="30480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867400" y="2438400"/>
            <a:ext cx="26670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2011</a:t>
            </a:r>
            <a:endParaRPr lang="en-US" sz="3500" b="1" dirty="0" smtClean="0">
              <a:solidFill>
                <a:srgbClr val="000090"/>
              </a:solidFill>
            </a:endParaRPr>
          </a:p>
          <a:p>
            <a:pPr>
              <a:buFont typeface="Arial"/>
              <a:buNone/>
              <a:defRPr/>
            </a:pP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23" name="Double Brace 22"/>
          <p:cNvSpPr/>
          <p:nvPr/>
        </p:nvSpPr>
        <p:spPr>
          <a:xfrm>
            <a:off x="5638800" y="3352800"/>
            <a:ext cx="3200400" cy="30480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/>
          <p:nvPr/>
        </p:nvCxnSpPr>
        <p:spPr>
          <a:xfrm>
            <a:off x="3429000" y="2819400"/>
            <a:ext cx="2209800" cy="1676400"/>
          </a:xfrm>
          <a:prstGeom prst="bentConnector3">
            <a:avLst>
              <a:gd name="adj1" fmla="val 50000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200400" y="152400"/>
            <a:ext cx="42672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  <a:t>Problem: </a:t>
            </a:r>
            <a:b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</a:br>
            <a:r>
              <a:rPr lang="en-US" sz="1200" dirty="0" smtClean="0">
                <a:solidFill>
                  <a:prstClr val="black"/>
                </a:solidFill>
                <a:latin typeface="Geneva"/>
                <a:cs typeface="Geneva"/>
              </a:rPr>
              <a:t>Initial mobile site launched as test. </a:t>
            </a:r>
            <a:r>
              <a:rPr lang="en-US" sz="1200" dirty="0">
                <a:solidFill>
                  <a:prstClr val="black"/>
                </a:solidFill>
                <a:latin typeface="Geneva"/>
                <a:cs typeface="Geneva"/>
              </a:rPr>
              <a:t>Minimal staffing. Full participation in campus sponsored app impossible. User experience nil.</a:t>
            </a:r>
          </a:p>
          <a:p>
            <a:pPr lvl="0">
              <a:lnSpc>
                <a:spcPct val="140000"/>
              </a:lnSpc>
            </a:pPr>
            <a:endParaRPr lang="en-US" sz="1200" b="1" dirty="0">
              <a:solidFill>
                <a:prstClr val="black"/>
              </a:solidFill>
              <a:latin typeface="Geneva"/>
              <a:cs typeface="Genev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76600" y="5791200"/>
            <a:ext cx="2514600" cy="8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  <a:t>Solution: </a:t>
            </a:r>
            <a:b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</a:br>
            <a:r>
              <a:rPr lang="en-US" sz="1200" dirty="0">
                <a:solidFill>
                  <a:prstClr val="black"/>
                </a:solidFill>
                <a:latin typeface="Geneva"/>
                <a:cs typeface="Geneva"/>
              </a:rPr>
              <a:t>Modify existing site - minimal work for maximum impact</a:t>
            </a:r>
            <a:r>
              <a:rPr lang="en-US" sz="1200" dirty="0" smtClean="0">
                <a:solidFill>
                  <a:prstClr val="black"/>
                </a:solidFill>
                <a:latin typeface="Geneva"/>
                <a:cs typeface="Geneva"/>
              </a:rPr>
              <a:t>.</a:t>
            </a:r>
            <a:endParaRPr lang="en-US" sz="1200" dirty="0">
              <a:solidFill>
                <a:prstClr val="black"/>
              </a:solidFill>
              <a:latin typeface="Geneva"/>
              <a:cs typeface="Geneva"/>
            </a:endParaRP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6" y="3429000"/>
            <a:ext cx="1903544" cy="2923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4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1982036" cy="2387600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304800" y="152400"/>
            <a:ext cx="26670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2009</a:t>
            </a:r>
            <a:endParaRPr lang="en-US" sz="3500" b="1" dirty="0" smtClean="0">
              <a:solidFill>
                <a:srgbClr val="000090"/>
              </a:solidFill>
            </a:endParaRPr>
          </a:p>
          <a:p>
            <a:pPr>
              <a:buFont typeface="Arial"/>
              <a:buNone/>
              <a:defRPr/>
            </a:pP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21" name="Double Brace 20"/>
          <p:cNvSpPr/>
          <p:nvPr/>
        </p:nvSpPr>
        <p:spPr>
          <a:xfrm>
            <a:off x="76200" y="1066800"/>
            <a:ext cx="3200400" cy="30480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867400" y="2438400"/>
            <a:ext cx="26670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2011</a:t>
            </a:r>
            <a:endParaRPr lang="en-US" sz="3500" b="1" dirty="0" smtClean="0">
              <a:solidFill>
                <a:srgbClr val="000090"/>
              </a:solidFill>
            </a:endParaRPr>
          </a:p>
          <a:p>
            <a:pPr>
              <a:buFont typeface="Arial"/>
              <a:buNone/>
              <a:defRPr/>
            </a:pP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23" name="Double Brace 22"/>
          <p:cNvSpPr/>
          <p:nvPr/>
        </p:nvSpPr>
        <p:spPr>
          <a:xfrm>
            <a:off x="5638800" y="3352800"/>
            <a:ext cx="3200400" cy="30480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/>
          <p:nvPr/>
        </p:nvCxnSpPr>
        <p:spPr>
          <a:xfrm>
            <a:off x="3429000" y="2819400"/>
            <a:ext cx="2209800" cy="1676400"/>
          </a:xfrm>
          <a:prstGeom prst="bentConnector3">
            <a:avLst>
              <a:gd name="adj1" fmla="val 50000"/>
            </a:avLst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200400" y="152400"/>
            <a:ext cx="42672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  <a:t>Problem: </a:t>
            </a:r>
            <a:b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</a:br>
            <a:r>
              <a:rPr lang="en-US" sz="1200" dirty="0" smtClean="0">
                <a:solidFill>
                  <a:prstClr val="black"/>
                </a:solidFill>
                <a:latin typeface="Geneva"/>
                <a:cs typeface="Geneva"/>
              </a:rPr>
              <a:t>Initial mobile site launched as test. </a:t>
            </a:r>
            <a:r>
              <a:rPr lang="en-US" sz="1200" dirty="0">
                <a:solidFill>
                  <a:prstClr val="black"/>
                </a:solidFill>
                <a:latin typeface="Geneva"/>
                <a:cs typeface="Geneva"/>
              </a:rPr>
              <a:t>Minimal staffing. Full participation in campus sponsored app impossible. User experience nil.</a:t>
            </a:r>
          </a:p>
          <a:p>
            <a:pPr lvl="0">
              <a:lnSpc>
                <a:spcPct val="140000"/>
              </a:lnSpc>
            </a:pPr>
            <a:endParaRPr lang="en-US" sz="1200" b="1" dirty="0">
              <a:solidFill>
                <a:prstClr val="black"/>
              </a:solidFill>
              <a:latin typeface="Geneva"/>
              <a:cs typeface="Genev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76600" y="5791200"/>
            <a:ext cx="2514600" cy="898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  <a:t>Solution: </a:t>
            </a:r>
            <a:br>
              <a:rPr lang="en-US" sz="1400" b="1" dirty="0">
                <a:solidFill>
                  <a:prstClr val="black"/>
                </a:solidFill>
                <a:latin typeface="Geneva"/>
                <a:cs typeface="Geneva"/>
              </a:rPr>
            </a:br>
            <a:r>
              <a:rPr lang="en-US" sz="1200" dirty="0">
                <a:solidFill>
                  <a:prstClr val="black"/>
                </a:solidFill>
                <a:latin typeface="Geneva"/>
                <a:cs typeface="Geneva"/>
              </a:rPr>
              <a:t>Modify existing site - minimal work for maximum impact</a:t>
            </a:r>
            <a:r>
              <a:rPr lang="en-US" sz="1200" dirty="0" smtClean="0">
                <a:solidFill>
                  <a:prstClr val="black"/>
                </a:solidFill>
                <a:latin typeface="Geneva"/>
                <a:cs typeface="Geneva"/>
              </a:rPr>
              <a:t>.</a:t>
            </a:r>
            <a:endParaRPr lang="en-US" sz="1200" dirty="0">
              <a:solidFill>
                <a:prstClr val="black"/>
              </a:solidFill>
              <a:latin typeface="Geneva"/>
              <a:cs typeface="Genev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71800" y="2237204"/>
            <a:ext cx="2971800" cy="2944396"/>
          </a:xfrm>
          <a:prstGeom prst="rect">
            <a:avLst/>
          </a:prstGeom>
          <a:solidFill>
            <a:srgbClr val="000090">
              <a:alpha val="84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1600" b="1" dirty="0">
                <a:solidFill>
                  <a:schemeClr val="bg1"/>
                </a:solidFill>
                <a:latin typeface="Geneva"/>
                <a:cs typeface="Geneva"/>
              </a:rPr>
              <a:t>Focus: </a:t>
            </a:r>
            <a:r>
              <a:rPr lang="en-US" sz="1400" b="1" dirty="0">
                <a:solidFill>
                  <a:schemeClr val="bg1"/>
                </a:solidFill>
                <a:latin typeface="Geneva"/>
                <a:cs typeface="Geneva"/>
              </a:rPr>
              <a:t/>
            </a:r>
            <a:br>
              <a:rPr lang="en-US" sz="1400" b="1" dirty="0">
                <a:solidFill>
                  <a:schemeClr val="bg1"/>
                </a:solidFill>
                <a:latin typeface="Geneva"/>
                <a:cs typeface="Geneva"/>
              </a:rPr>
            </a:br>
            <a: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  <a:t>Improve existing information architecture, aesthetic</a:t>
            </a:r>
            <a:b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</a:br>
            <a:endParaRPr lang="en-US" sz="1300" dirty="0">
              <a:solidFill>
                <a:schemeClr val="bg1"/>
              </a:solidFill>
              <a:latin typeface="Geneva"/>
              <a:cs typeface="Geneva"/>
            </a:endParaRPr>
          </a:p>
          <a:p>
            <a:pPr lvl="0">
              <a:lnSpc>
                <a:spcPct val="140000"/>
              </a:lnSpc>
            </a:pPr>
            <a: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  <a:t>Cross platform solution</a:t>
            </a:r>
          </a:p>
          <a:p>
            <a:pPr lvl="0">
              <a:lnSpc>
                <a:spcPct val="140000"/>
              </a:lnSpc>
            </a:pPr>
            <a:endParaRPr lang="en-US" sz="1300" dirty="0">
              <a:solidFill>
                <a:schemeClr val="bg1"/>
              </a:solidFill>
              <a:latin typeface="Geneva"/>
              <a:cs typeface="Geneva"/>
            </a:endParaRPr>
          </a:p>
          <a:p>
            <a:pPr lvl="0">
              <a:lnSpc>
                <a:spcPct val="140000"/>
              </a:lnSpc>
            </a:pPr>
            <a: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  <a:t>Increase traffic to mobile site</a:t>
            </a:r>
            <a:b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</a:br>
            <a:endParaRPr lang="en-US" sz="1300" dirty="0">
              <a:solidFill>
                <a:schemeClr val="bg1"/>
              </a:solidFill>
              <a:latin typeface="Geneva"/>
              <a:cs typeface="Geneva"/>
            </a:endParaRPr>
          </a:p>
          <a:p>
            <a:pPr lvl="0">
              <a:lnSpc>
                <a:spcPct val="140000"/>
              </a:lnSpc>
            </a:pPr>
            <a: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  <a:t>Leverage new technologies: </a:t>
            </a:r>
            <a:b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</a:br>
            <a: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  <a:t>HTML5, </a:t>
            </a:r>
            <a:r>
              <a:rPr lang="en-US" sz="1300" dirty="0" err="1">
                <a:solidFill>
                  <a:schemeClr val="bg1"/>
                </a:solidFill>
                <a:latin typeface="Geneva"/>
                <a:cs typeface="Geneva"/>
              </a:rPr>
              <a:t>jQuery</a:t>
            </a:r>
            <a:r>
              <a:rPr lang="en-US" sz="1300" dirty="0">
                <a:solidFill>
                  <a:schemeClr val="bg1"/>
                </a:solidFill>
                <a:latin typeface="Geneva"/>
                <a:cs typeface="Geneva"/>
              </a:rPr>
              <a:t> Mobile, </a:t>
            </a:r>
            <a:r>
              <a:rPr lang="en-US" sz="1300" dirty="0" err="1">
                <a:solidFill>
                  <a:schemeClr val="bg1"/>
                </a:solidFill>
                <a:latin typeface="Geneva"/>
                <a:cs typeface="Geneva"/>
              </a:rPr>
              <a:t>etc</a:t>
            </a:r>
            <a:endParaRPr lang="en-US" sz="1300" dirty="0">
              <a:solidFill>
                <a:schemeClr val="bg1"/>
              </a:solidFill>
              <a:latin typeface="Geneva"/>
              <a:cs typeface="Geneva"/>
            </a:endParaRP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056" y="3429000"/>
            <a:ext cx="1903544" cy="2923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76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28600" y="-228600"/>
            <a:ext cx="9677400" cy="73914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73043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781800" y="6616700"/>
            <a:ext cx="1752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dirty="0" smtClean="0">
                <a:latin typeface="Calibri" pitchFamily="84" charset="0"/>
                <a:hlinkClick r:id="rId3"/>
              </a:rPr>
              <a:t>lucamascaro</a:t>
            </a:r>
            <a:endParaRPr lang="en-US" sz="900" dirty="0">
              <a:latin typeface="Calibri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 txBox="1">
            <a:spLocks/>
          </p:cNvSpPr>
          <p:nvPr/>
        </p:nvSpPr>
        <p:spPr>
          <a:xfrm>
            <a:off x="304800" y="152400"/>
            <a:ext cx="48006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>
                <a:solidFill>
                  <a:srgbClr val="000090"/>
                </a:solidFill>
              </a:rPr>
              <a:t>n</a:t>
            </a:r>
            <a:r>
              <a:rPr lang="en-US" sz="4400" b="1" dirty="0" smtClean="0">
                <a:solidFill>
                  <a:srgbClr val="000090"/>
                </a:solidFill>
              </a:rPr>
              <a:t>eeds assessment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2260946"/>
            <a:ext cx="3200400" cy="4300665"/>
          </a:xfrm>
          <a:prstGeom prst="rect">
            <a:avLst/>
          </a:prstGeom>
          <a:solidFill>
            <a:schemeClr val="bg1">
              <a:alpha val="91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prstClr val="black"/>
                </a:solidFill>
                <a:latin typeface="Geneva"/>
              </a:rPr>
              <a:t>Surveyed 52 students about use of libraries, library site, smartphones. </a:t>
            </a:r>
            <a:r>
              <a:rPr lang="en-US" sz="1400" dirty="0" smtClean="0">
                <a:solidFill>
                  <a:prstClr val="black"/>
                </a:solidFill>
                <a:latin typeface="Geneva"/>
              </a:rPr>
              <a:t/>
            </a:r>
            <a:br>
              <a:rPr lang="en-US" sz="1400" dirty="0" smtClean="0">
                <a:solidFill>
                  <a:prstClr val="black"/>
                </a:solidFill>
                <a:latin typeface="Geneva"/>
              </a:rPr>
            </a:br>
            <a:r>
              <a:rPr lang="en-US" sz="1400" dirty="0" smtClean="0">
                <a:solidFill>
                  <a:prstClr val="black"/>
                </a:solidFill>
                <a:latin typeface="Geneva"/>
              </a:rPr>
              <a:t/>
            </a:r>
            <a:br>
              <a:rPr lang="en-US" sz="1400" dirty="0" smtClean="0">
                <a:solidFill>
                  <a:prstClr val="black"/>
                </a:solidFill>
                <a:latin typeface="Geneva"/>
              </a:rPr>
            </a:br>
            <a:r>
              <a:rPr lang="en-US" sz="1400" dirty="0" smtClean="0">
                <a:solidFill>
                  <a:prstClr val="black"/>
                </a:solidFill>
                <a:latin typeface="Geneva"/>
              </a:rPr>
              <a:t>Most frequently used sites? Facebook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, Google, &amp; IU e-</a:t>
            </a:r>
            <a:r>
              <a:rPr lang="en-US" sz="1400" dirty="0" smtClean="0">
                <a:solidFill>
                  <a:prstClr val="black"/>
                </a:solidFill>
                <a:latin typeface="Geneva"/>
              </a:rPr>
              <a:t>mail; also </a:t>
            </a:r>
            <a:r>
              <a:rPr lang="en-US" sz="1400" dirty="0" err="1" smtClean="0">
                <a:solidFill>
                  <a:prstClr val="black"/>
                </a:solidFill>
                <a:latin typeface="Geneva"/>
              </a:rPr>
              <a:t>OnCourse</a:t>
            </a:r>
            <a:r>
              <a:rPr lang="en-US" sz="1400" dirty="0" smtClean="0">
                <a:solidFill>
                  <a:prstClr val="black"/>
                </a:solidFill>
                <a:latin typeface="Geneva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(campus LMS) &amp; </a:t>
            </a:r>
            <a:r>
              <a:rPr lang="en-US" sz="1400" dirty="0" err="1">
                <a:solidFill>
                  <a:prstClr val="black"/>
                </a:solidFill>
                <a:latin typeface="Geneva"/>
              </a:rPr>
              <a:t>OneStart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 (campus portal). </a:t>
            </a:r>
            <a:r>
              <a:rPr lang="en-US" sz="1400" dirty="0" smtClean="0">
                <a:solidFill>
                  <a:prstClr val="black"/>
                </a:solidFill>
                <a:latin typeface="Geneva"/>
              </a:rPr>
              <a:t/>
            </a:r>
            <a:br>
              <a:rPr lang="en-US" sz="1400" dirty="0" smtClean="0">
                <a:solidFill>
                  <a:prstClr val="black"/>
                </a:solidFill>
                <a:latin typeface="Geneva"/>
              </a:rPr>
            </a:br>
            <a:r>
              <a:rPr lang="en-US" sz="1400" dirty="0" smtClean="0">
                <a:solidFill>
                  <a:prstClr val="black"/>
                </a:solidFill>
                <a:latin typeface="Geneva"/>
              </a:rPr>
              <a:t/>
            </a:r>
            <a:br>
              <a:rPr lang="en-US" sz="1400" dirty="0" smtClean="0">
                <a:solidFill>
                  <a:prstClr val="black"/>
                </a:solidFill>
                <a:latin typeface="Geneva"/>
              </a:rPr>
            </a:br>
            <a:r>
              <a:rPr lang="en-US" sz="1400" dirty="0" smtClean="0">
                <a:solidFill>
                  <a:prstClr val="black"/>
                </a:solidFill>
                <a:latin typeface="Geneva"/>
              </a:rPr>
              <a:t>Most heavily 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used services on the Library site were </a:t>
            </a:r>
            <a:r>
              <a:rPr lang="en-US" sz="1400" dirty="0" smtClean="0">
                <a:solidFill>
                  <a:prstClr val="black"/>
                </a:solidFill>
                <a:latin typeface="Geneva"/>
              </a:rPr>
              <a:t>also the 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most requested additions to mobile site: </a:t>
            </a:r>
            <a:r>
              <a:rPr lang="en-US" sz="1400" dirty="0" err="1">
                <a:solidFill>
                  <a:prstClr val="black"/>
                </a:solidFill>
                <a:latin typeface="Geneva"/>
              </a:rPr>
              <a:t>IUCat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 (library catalog) &amp; </a:t>
            </a:r>
            <a:r>
              <a:rPr lang="en-US" sz="1400" dirty="0" smtClean="0">
                <a:solidFill>
                  <a:prstClr val="black"/>
                </a:solidFill>
                <a:latin typeface="Geneva"/>
              </a:rPr>
              <a:t>databases</a:t>
            </a:r>
            <a:r>
              <a:rPr lang="en-US" sz="1400" dirty="0">
                <a:solidFill>
                  <a:prstClr val="black"/>
                </a:solidFill>
                <a:latin typeface="Geneva"/>
              </a:rPr>
              <a:t>.</a:t>
            </a:r>
          </a:p>
        </p:txBody>
      </p:sp>
      <p:pic>
        <p:nvPicPr>
          <p:cNvPr id="8" name="Picture 7" descr="smartph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51" y="1143000"/>
            <a:ext cx="3988049" cy="2397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vis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7" y="3801221"/>
            <a:ext cx="3564313" cy="214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Double Brace 20"/>
          <p:cNvSpPr/>
          <p:nvPr/>
        </p:nvSpPr>
        <p:spPr>
          <a:xfrm>
            <a:off x="0" y="2133600"/>
            <a:ext cx="4114800" cy="44958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011" y="747790"/>
            <a:ext cx="4443789" cy="6110210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304800" y="152400"/>
            <a:ext cx="48006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>
                <a:solidFill>
                  <a:srgbClr val="000090"/>
                </a:solidFill>
              </a:rPr>
              <a:t>p</a:t>
            </a:r>
            <a:r>
              <a:rPr lang="en-US" sz="4400" b="1" dirty="0" smtClean="0">
                <a:solidFill>
                  <a:srgbClr val="000090"/>
                </a:solidFill>
              </a:rPr>
              <a:t>rototyping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7200" y="1295400"/>
            <a:ext cx="3124200" cy="1631216"/>
          </a:xfrm>
          <a:prstGeom prst="rect">
            <a:avLst/>
          </a:prstGeom>
          <a:solidFill>
            <a:schemeClr val="bg1">
              <a:alpha val="91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 dirty="0" smtClean="0">
                <a:solidFill>
                  <a:prstClr val="black"/>
                </a:solidFill>
                <a:latin typeface="Geneva"/>
              </a:rPr>
              <a:t>Touch screens – new tools, new ways.</a:t>
            </a:r>
            <a:br>
              <a:rPr lang="en-US" sz="1200" dirty="0" smtClean="0">
                <a:solidFill>
                  <a:prstClr val="black"/>
                </a:solidFill>
                <a:latin typeface="Geneva"/>
              </a:rPr>
            </a:br>
            <a:r>
              <a:rPr lang="en-US" sz="1200" dirty="0" smtClean="0">
                <a:solidFill>
                  <a:prstClr val="black"/>
                </a:solidFill>
                <a:latin typeface="Geneva"/>
              </a:rPr>
              <a:t>Used paper prototypes + new system for logging user paths.</a:t>
            </a:r>
          </a:p>
          <a:p>
            <a:pPr>
              <a:lnSpc>
                <a:spcPct val="140000"/>
              </a:lnSpc>
            </a:pPr>
            <a:endParaRPr lang="en-US" sz="1200" dirty="0">
              <a:solidFill>
                <a:prstClr val="black"/>
              </a:solidFill>
              <a:latin typeface="Geneva"/>
            </a:endParaRPr>
          </a:p>
          <a:p>
            <a:pPr>
              <a:lnSpc>
                <a:spcPct val="140000"/>
              </a:lnSpc>
            </a:pPr>
            <a:r>
              <a:rPr lang="en-US" sz="1200" b="1" dirty="0">
                <a:solidFill>
                  <a:prstClr val="black"/>
                </a:solidFill>
                <a:latin typeface="Geneva"/>
              </a:rPr>
              <a:t>Tools used: </a:t>
            </a:r>
            <a:r>
              <a:rPr lang="en-US" sz="1200" dirty="0">
                <a:solidFill>
                  <a:prstClr val="black"/>
                </a:solidFill>
                <a:latin typeface="Geneva"/>
              </a:rPr>
              <a:t>Omnigraffle, </a:t>
            </a:r>
            <a:br>
              <a:rPr lang="en-US" sz="1200" dirty="0">
                <a:solidFill>
                  <a:prstClr val="black"/>
                </a:solidFill>
                <a:latin typeface="Geneva"/>
              </a:rPr>
            </a:br>
            <a:r>
              <a:rPr lang="en-US" sz="1200" dirty="0">
                <a:solidFill>
                  <a:prstClr val="black"/>
                </a:solidFill>
                <a:latin typeface="Geneva"/>
              </a:rPr>
              <a:t>iPhone </a:t>
            </a:r>
            <a:r>
              <a:rPr lang="en-US" sz="1200" dirty="0" smtClean="0">
                <a:solidFill>
                  <a:prstClr val="black"/>
                </a:solidFill>
                <a:latin typeface="Geneva"/>
              </a:rPr>
              <a:t>stencils</a:t>
            </a:r>
            <a:endParaRPr lang="en-US" sz="1600" dirty="0">
              <a:solidFill>
                <a:prstClr val="black"/>
              </a:solidFill>
              <a:latin typeface="Geneva"/>
            </a:endParaRPr>
          </a:p>
        </p:txBody>
      </p:sp>
      <p:sp>
        <p:nvSpPr>
          <p:cNvPr id="21" name="Double Brace 20"/>
          <p:cNvSpPr/>
          <p:nvPr/>
        </p:nvSpPr>
        <p:spPr>
          <a:xfrm>
            <a:off x="76200" y="1066800"/>
            <a:ext cx="3810000" cy="2057400"/>
          </a:xfrm>
          <a:prstGeom prst="bracePair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70235"/>
            <a:ext cx="1828800" cy="343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1804300" cy="27706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9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query_mobil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25731"/>
          <a:stretch/>
        </p:blipFill>
        <p:spPr>
          <a:xfrm>
            <a:off x="-23908" y="2209800"/>
            <a:ext cx="9163939" cy="686714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1911" y="838200"/>
            <a:ext cx="4097867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smtClean="0">
                <a:solidFill>
                  <a:srgbClr val="000090"/>
                </a:solidFill>
              </a:rPr>
              <a:t>framework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6" name="Double Brace 5"/>
          <p:cNvSpPr/>
          <p:nvPr/>
        </p:nvSpPr>
        <p:spPr>
          <a:xfrm>
            <a:off x="5274733" y="76200"/>
            <a:ext cx="3810000" cy="3048000"/>
          </a:xfrm>
          <a:prstGeom prst="bracePair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 err="1"/>
              <a:t>j</a:t>
            </a:r>
            <a:r>
              <a:rPr lang="en-US" sz="2400" dirty="0" err="1" smtClean="0"/>
              <a:t>querymobile.com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extends </a:t>
            </a:r>
            <a:r>
              <a:rPr lang="en-US" sz="2400" dirty="0" err="1" smtClean="0"/>
              <a:t>jQuery</a:t>
            </a:r>
            <a:endParaRPr lang="en-US" sz="2400" dirty="0"/>
          </a:p>
          <a:p>
            <a:r>
              <a:rPr lang="en-US" sz="2400" dirty="0" smtClean="0"/>
              <a:t>uniform UX</a:t>
            </a:r>
            <a:endParaRPr lang="en-US" sz="2400" dirty="0"/>
          </a:p>
          <a:p>
            <a:r>
              <a:rPr lang="en-US" sz="2400" dirty="0" smtClean="0"/>
              <a:t>theme roller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491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afle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7"/>
          <a:stretch/>
        </p:blipFill>
        <p:spPr>
          <a:xfrm>
            <a:off x="619113" y="195072"/>
            <a:ext cx="7927848" cy="6647688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0" y="76200"/>
            <a:ext cx="5791200" cy="762000"/>
          </a:xfrm>
          <a:prstGeom prst="rect">
            <a:avLst/>
          </a:prstGeom>
          <a:solidFill>
            <a:schemeClr val="tx2">
              <a:lumMod val="40000"/>
              <a:lumOff val="60000"/>
              <a:alpha val="85000"/>
            </a:schemeClr>
          </a:solidFill>
        </p:spPr>
        <p:txBody>
          <a:bodyPr vert="horz" wrap="none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  <a:defRPr/>
            </a:pPr>
            <a:r>
              <a:rPr lang="en-US" sz="4400" b="1" dirty="0" err="1" smtClean="0">
                <a:solidFill>
                  <a:srgbClr val="000090"/>
                </a:solidFill>
              </a:rPr>
              <a:t>geolocation</a:t>
            </a:r>
            <a:endParaRPr lang="en-US" sz="3500" b="1" dirty="0" smtClean="0"/>
          </a:p>
          <a:p>
            <a:pPr>
              <a:buFont typeface="Arial"/>
              <a:buNone/>
              <a:defRPr/>
            </a:pPr>
            <a:endParaRPr lang="en-US" dirty="0"/>
          </a:p>
        </p:txBody>
      </p:sp>
      <p:sp>
        <p:nvSpPr>
          <p:cNvPr id="5" name="Double Brace 4"/>
          <p:cNvSpPr/>
          <p:nvPr/>
        </p:nvSpPr>
        <p:spPr>
          <a:xfrm>
            <a:off x="5105400" y="1219200"/>
            <a:ext cx="3810000" cy="3048000"/>
          </a:xfrm>
          <a:prstGeom prst="bracePair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400" dirty="0" err="1" smtClean="0"/>
              <a:t>leaflet.cloudmade.com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</a:t>
            </a:r>
          </a:p>
          <a:p>
            <a:r>
              <a:rPr lang="en-US" sz="2400" dirty="0" smtClean="0"/>
              <a:t>lightweight</a:t>
            </a:r>
            <a:endParaRPr lang="en-US" sz="2400" dirty="0"/>
          </a:p>
          <a:p>
            <a:r>
              <a:rPr lang="en-US" sz="2400" dirty="0" smtClean="0"/>
              <a:t>cross </a:t>
            </a:r>
            <a:r>
              <a:rPr lang="en-US" sz="2400" dirty="0"/>
              <a:t>browser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ell documented</a:t>
            </a:r>
            <a:endParaRPr lang="en-US" sz="2400" dirty="0"/>
          </a:p>
          <a:p>
            <a:r>
              <a:rPr lang="en-US" sz="2400" dirty="0" smtClean="0"/>
              <a:t>extensible</a:t>
            </a:r>
            <a:endParaRPr lang="en-US" sz="2400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9" y="3352800"/>
            <a:ext cx="2029797" cy="32766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32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239</Words>
  <Application>Microsoft Office PowerPoint</Application>
  <PresentationFormat>On-screen Show (4:3)</PresentationFormat>
  <Paragraphs>72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Courtney Greene Bret Davidson Handheld Librarian VI | 2.1.12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Handheld librarian</dc:title>
  <dc:creator>crgreene</dc:creator>
  <cp:lastModifiedBy>crgreene</cp:lastModifiedBy>
  <cp:revision>44</cp:revision>
  <dcterms:created xsi:type="dcterms:W3CDTF">2011-12-22T16:49:13Z</dcterms:created>
  <dcterms:modified xsi:type="dcterms:W3CDTF">2012-01-25T14:47:18Z</dcterms:modified>
</cp:coreProperties>
</file>